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6" r:id="rId3"/>
    <p:sldId id="257" r:id="rId4"/>
    <p:sldId id="258" r:id="rId5"/>
    <p:sldId id="264" r:id="rId6"/>
    <p:sldId id="263" r:id="rId7"/>
    <p:sldId id="259" r:id="rId8"/>
    <p:sldId id="269" r:id="rId9"/>
    <p:sldId id="262" r:id="rId10"/>
    <p:sldId id="260" r:id="rId11"/>
    <p:sldId id="261" r:id="rId12"/>
    <p:sldId id="326" r:id="rId13"/>
    <p:sldId id="268" r:id="rId14"/>
    <p:sldId id="267" r:id="rId15"/>
    <p:sldId id="266" r:id="rId16"/>
    <p:sldId id="26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10"/>
    </p:cViewPr>
  </p:sorterViewPr>
  <p:notesViewPr>
    <p:cSldViewPr snapToGrid="0">
      <p:cViewPr varScale="1">
        <p:scale>
          <a:sx n="84" d="100"/>
          <a:sy n="84" d="100"/>
        </p:scale>
        <p:origin x="319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2D029-E5B1-4C80-87CC-C9F243BB7826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2292F-9423-4BB8-BD91-920D4642DC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42% of public schools have SROs: Indicators of School Crime and Safety: 2017 (NCES 2018-036/NCJ 251413). National Center for Education Statistics, U.S. Department of Education, and Bureau of Justice Statistics, Office of Justice Programs, U.S. Department of Justice. Washington, DC. </a:t>
            </a:r>
          </a:p>
          <a:p>
            <a:r>
              <a:rPr lang="en-US" dirty="0"/>
              <a:t>In 2007, an estimated 38% of local police departments, employing 76% of all officers, had fulltime sworn personnel assigned as SROs.5 Local Police Departments, 2007</a:t>
            </a:r>
          </a:p>
          <a:p>
            <a:r>
              <a:rPr lang="en-US" dirty="0"/>
              <a:t>December 2010 NCJ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2292F-9423-4BB8-BD91-920D4642DC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354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Informal Counselor/Mentor.  Remind participants that when they are with a student one-on-one to be sure they are visible to other adults. 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Work within the context of knowledge, training, and the expertise of a law enforcement officer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Work closely with the school’s counselors, social workers, psychologists, nurses, teachers, administrators, etc.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Provide information on community services and the law to students, parents, and staff</a:t>
            </a:r>
          </a:p>
          <a:p>
            <a:pPr lvl="0"/>
            <a:r>
              <a:rPr lang="en-US" sz="1200" kern="1200" dirty="0">
                <a:solidFill>
                  <a:schemeClr val="tx1"/>
                </a:solidFill>
                <a:effectLst/>
                <a:ea typeface="+mn-ea"/>
                <a:cs typeface="+mn-cs"/>
              </a:rPr>
              <a:t>Program coordinator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A41CF1-4A90-4BF3-9A32-89EFDC2B9EC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7406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CSG, CRS, </a:t>
            </a:r>
            <a:r>
              <a:rPr lang="en-US" dirty="0" err="1"/>
              <a:t>WestEd</a:t>
            </a:r>
            <a:r>
              <a:rPr lang="en-US" dirty="0"/>
              <a:t>, etc. surveys.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2292F-9423-4BB8-BD91-920D4642DCE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929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35717-3AEB-4F82-9967-41BC034558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E079FA-B7CA-4964-BB6A-57F5F060C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B40C7-CF09-47B5-AF6D-F6FE12E05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02650-8373-4972-8CF1-0BA72B4E4AA4}" type="datetime1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A9794-0214-425B-A07E-BA8F3D6F8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C0592-2AA4-4981-83D8-4CBBAFB8A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4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DB68B-1CB7-4726-A5CB-08E3B7644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0B8BB-DC84-4C5C-AF66-E1A127059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3B249-A8A5-4D94-B49D-1998BB101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AB24C-236F-49A2-BAD9-A5DE0F5B2F23}" type="datetime1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CF7F53-C7C0-495B-A4F9-B71136BD6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D5EB3-B216-4C4D-9845-89ACCFB7D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04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EE7F0-8883-46BF-8CA9-4B93F47EE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4D935-E16D-4E0E-838D-12C11BE2B8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6AB63-FC6C-4798-850B-9C97B990B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7C5B7-DB3D-4571-937E-386AD810008F}" type="datetime1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41FFC-14A7-4B3D-8B1D-F34780B37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8E148-5D2F-4067-832B-ADF78B0BE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956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Adobe Caslon Pro Bold" panose="0205070206050A020403" pitchFamily="18" charset="0"/>
              </a:defRPr>
            </a:lvl1pPr>
          </a:lstStyle>
          <a:p>
            <a:pPr>
              <a:defRPr/>
            </a:pPr>
            <a:fld id="{88C2B4DA-C9E9-4E21-B77B-730DDCB18C63}" type="datetime1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Adobe Caslon Pro Bold" panose="0205070206050A020403" pitchFamily="18" charset="0"/>
              </a:defRPr>
            </a:lvl1pPr>
          </a:lstStyle>
          <a:p>
            <a:pPr>
              <a:defRPr/>
            </a:pPr>
            <a:r>
              <a:rPr lang="en-US"/>
              <a:t>Prevention Partnerships, Rosiak Associates,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01480331-D594-44ED-A6D3-ABDC1689DC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0997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Adobe Caslon Pro Bold" panose="0205070206050A020403" pitchFamily="18" charset="0"/>
              </a:defRPr>
            </a:lvl1pPr>
          </a:lstStyle>
          <a:p>
            <a:pPr>
              <a:defRPr/>
            </a:pPr>
            <a:fld id="{077EE2CD-944B-4580-93DF-922B3AA40491}" type="datetime1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Adobe Caslon Pro Bold" panose="0205070206050A020403" pitchFamily="18" charset="0"/>
              </a:defRPr>
            </a:lvl1pPr>
          </a:lstStyle>
          <a:p>
            <a:pPr>
              <a:defRPr/>
            </a:pPr>
            <a:r>
              <a:rPr lang="en-US"/>
              <a:t>Prevention Partnerships, Rosiak Associates,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EB29FACB-37B6-4E53-80ED-DE676E3B7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95478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Adobe Caslon Pro Bold" panose="0205070206050A020403" pitchFamily="18" charset="0"/>
              </a:defRPr>
            </a:lvl1pPr>
          </a:lstStyle>
          <a:p>
            <a:pPr>
              <a:defRPr/>
            </a:pPr>
            <a:fld id="{C7CCBFEE-99AD-4B62-AC35-630ED9AB693B}" type="datetime1">
              <a:rPr lang="en-US" smtClean="0"/>
              <a:t>10/1/2018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Adobe Caslon Pro Bold" panose="0205070206050A020403" pitchFamily="18" charset="0"/>
              </a:defRPr>
            </a:lvl1pPr>
          </a:lstStyle>
          <a:p>
            <a:pPr>
              <a:defRPr/>
            </a:pPr>
            <a:r>
              <a:rPr lang="en-US"/>
              <a:t>Prevention Partnerships, Rosiak Associates, LLC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AB2F993B-750C-4E9F-875E-5C72372D5D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01456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6686" y="381000"/>
            <a:ext cx="914611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28800" y="1676400"/>
            <a:ext cx="4470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0" y="1676400"/>
            <a:ext cx="4470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15D1F-3CAB-48D2-89DA-C0CF0891F0EE}" type="datetime1">
              <a:rPr lang="en-US" smtClean="0"/>
              <a:t>10/1/2018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Prevention Partnerships, Rosiak Associates, LLC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640B6-6C5C-471D-890E-72816C77F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5637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083F-392B-4FB0-BAA1-9EFEDAB5F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156A-6F3C-4B5A-86FD-BC5861B7B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A679C-79C7-4C46-9F7B-4A64329AD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F20B-C339-400A-B427-B6217A611094}" type="datetime1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A80D7-A656-48B9-9391-0EFAC463A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C0A98-8BCD-4762-BF04-D457BF930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01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2418F-9BA9-474A-B01F-4E2AFEC0C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463AB-25B1-4BD4-8A82-C42E9005B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12828-13BE-44E2-9A01-A2AA5CC16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CB8B3-4DF5-4700-9DF5-3D2DA1A26A71}" type="datetime1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B7D60-1B47-4068-B8F0-00E42C016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2AFC73-00DB-405B-88AC-7B88F797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892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52F0A-4BFB-436A-B92B-8DB86225B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87FF7-0D95-4C50-A102-C3A718F980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17003A-DBA1-4960-9FAB-BBCBAB6D47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9853D-4DA9-456B-A099-615979F75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E798E-F041-46E8-91C5-F39115707848}" type="datetime1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ABC547-0554-4727-8C83-C2D499EF6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85D52A-BCF2-43AA-A674-72F0F8143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31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06D1E-8856-4082-BD1F-D09C4FCDF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BBE1E-07FB-4A77-9DC2-C47059D7E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056A87-2FB1-4783-923F-F37D2F7C3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75AA92-067F-4E26-8960-5C0094C82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4CA806-2AC1-4B48-A702-18D4F38552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CF34B7-D8E7-4A85-9B74-3F46316A7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844B-C19E-424D-A58D-FE6BDFD869BC}" type="datetime1">
              <a:rPr lang="en-US" smtClean="0"/>
              <a:t>10/1/2018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6A2A3E-2EE1-42BF-9789-87EC0B5B4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F00A3B-EE6C-4402-AE73-EBA3FB91B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7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E8FB0-BAF5-41DE-90D9-19185E5B9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5924B6-742C-4CB9-810B-A98CA8D28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084BF-5DFA-4E2D-A30B-44BD9147B3AE}" type="datetime1">
              <a:rPr lang="en-US" smtClean="0"/>
              <a:t>10/1/2018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8C3704-8CA5-4C7A-A4D2-DF3B6234E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E675F0-BDF7-43A8-A76F-21EA064B0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2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34CD18-6043-4546-9346-99228249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7562-E7BA-43D7-934D-9BDDAE101889}" type="datetime1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240454-FCCB-4194-A0A8-0A9DDD57A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D078A-2FC5-4D1B-9239-A2825D79C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3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6AD4-1115-4BC3-9527-42D7FF192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0A8EA-A02B-4F2E-8C4F-74AA2C013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2C6B4A-B236-48B4-8E9D-B9E28387A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3C0BB-91C8-4BC0-8E26-C9C7C762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382B4-8F80-418C-9189-31C4630A1F4F}" type="datetime1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48537B-49CB-4A42-9B40-EC5B57D2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F6C5E3-C893-409C-AA0B-46F44DE7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28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A4157-B6A5-4EA9-AB60-79029F266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717248-29EC-4A68-8DE9-AB71F343D7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33AA88-C9E7-4C43-B66F-BBA4A8EC8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63B17-9BD1-42FB-9E9C-39DC6DB1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3421-FF83-4C2B-95C0-CA7944DA26EF}" type="datetime1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01CE0A-6B94-4494-9DAB-A0638A4FB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4C96C-E1E4-4B51-9D12-80F4CBC8A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93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E35E1-000B-43E7-B8E0-4627D55DE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2E1A4-176B-418E-83E8-9E615E10E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42C8FE-71DB-4B30-950B-C37991F0A1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B1CED-F524-4B74-BC45-4CC4461E9A56}" type="datetime1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226977-2DB8-4EEF-89DC-DF36F410F7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Prevention Partnerships, Rosiak Associates,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2E9E6B-B2E0-45C9-9EA4-03B549C0D1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9EDE0-0E42-4FCB-A18F-7D005AE62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dobe Caslon Pro Bold" panose="0205070206050A020403" pitchFamily="18" charset="0"/>
              </a:defRPr>
            </a:lvl1pPr>
          </a:lstStyle>
          <a:p>
            <a:pPr>
              <a:defRPr/>
            </a:pPr>
            <a:fld id="{74649BF4-0275-4C49-BFF6-8095CC41357E}" type="datetime1">
              <a:rPr lang="en-US" smtClean="0"/>
              <a:t>10/1/2018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dobe Caslon Pro Bold" panose="0205070206050A020403" pitchFamily="18" charset="0"/>
              </a:defRPr>
            </a:lvl1pPr>
          </a:lstStyle>
          <a:p>
            <a:pPr>
              <a:defRPr/>
            </a:pPr>
            <a:r>
              <a:rPr lang="en-US"/>
              <a:t>Prevention Partnerships, Rosiak Associates,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Adobe Caslon Pro Bold" panose="0205070206050A020403" pitchFamily="18" charset="0"/>
              </a:defRPr>
            </a:lvl1pPr>
          </a:lstStyle>
          <a:p>
            <a:pPr>
              <a:defRPr/>
            </a:pPr>
            <a:fld id="{D3005514-D7FB-4194-8236-E8B6F1FF5C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32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/>
  <p:hf sldNum="0" hdr="0" dt="0"/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dobe Caslon Pro Bold" panose="0205070206050A020403" pitchFamily="18" charset="0"/>
          <a:ea typeface="+mj-ea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dobe Caslon Pro Bold" panose="0205070206050A020403" pitchFamily="18" charset="0"/>
          <a:ea typeface="+mn-ea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dobe Caslon Pro Bold" panose="0205070206050A020403" pitchFamily="18" charset="0"/>
          <a:ea typeface="+mn-ea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obe Caslon Pro Bold" panose="0205070206050A020403" pitchFamily="18" charset="0"/>
          <a:ea typeface="+mn-ea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dobe Caslon Pro Bold" panose="0205070206050A020403" pitchFamily="18" charset="0"/>
          <a:ea typeface="+mn-ea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dobe Caslon Pro Bold" panose="0205070206050A020403" pitchFamily="18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ohn@rosiakassociates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1E9C4-55FD-4B5B-92E1-DEDA2DB9D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499" y="1122363"/>
            <a:ext cx="11057283" cy="1342541"/>
          </a:xfrm>
        </p:spPr>
        <p:txBody>
          <a:bodyPr>
            <a:noAutofit/>
          </a:bodyPr>
          <a:lstStyle/>
          <a:p>
            <a:r>
              <a:rPr lang="en-US" b="1" dirty="0"/>
              <a:t>School Security Measures:</a:t>
            </a:r>
            <a:br>
              <a:rPr lang="en-US" b="1" dirty="0"/>
            </a:br>
            <a:r>
              <a:rPr lang="en-US" b="1" dirty="0"/>
              <a:t>Roles of School Resource Officers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E6E9F-16D2-4056-9393-4CD09F902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62425"/>
            <a:ext cx="9144000" cy="2105025"/>
          </a:xfrm>
        </p:spPr>
        <p:txBody>
          <a:bodyPr>
            <a:normAutofit/>
          </a:bodyPr>
          <a:lstStyle/>
          <a:p>
            <a:r>
              <a:rPr lang="en-US" sz="2000" dirty="0"/>
              <a:t>John Rosiak, M.A.</a:t>
            </a:r>
          </a:p>
          <a:p>
            <a:r>
              <a:rPr lang="en-US" sz="2000" dirty="0"/>
              <a:t>Prevention Partnerships, Rosiak Associates, LLC</a:t>
            </a:r>
          </a:p>
          <a:p>
            <a:r>
              <a:rPr lang="en-US" sz="2000" dirty="0">
                <a:hlinkClick r:id="rId2"/>
              </a:rPr>
              <a:t>john@rosiakassociates.com</a:t>
            </a:r>
            <a:r>
              <a:rPr lang="en-US" sz="2000" dirty="0"/>
              <a:t> </a:t>
            </a:r>
          </a:p>
          <a:p>
            <a:r>
              <a:rPr lang="en-US" sz="2000" dirty="0"/>
              <a:t>October 2018</a:t>
            </a:r>
          </a:p>
          <a:p>
            <a:r>
              <a:rPr lang="en-US" sz="2000" dirty="0"/>
              <a:t>Washington, DC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119980-E197-47BB-B688-C851A501E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2118426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55CDA-AFF5-40F4-9281-808E7A49D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Roles: traditional triad: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56BBCD-F982-477A-8C0D-98EC31F16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	Educator.</a:t>
            </a:r>
          </a:p>
          <a:p>
            <a:pPr marL="0" indent="0">
              <a:buNone/>
            </a:pPr>
            <a:r>
              <a:rPr lang="en-US" dirty="0"/>
              <a:t>•	Informal counselor/mentor.</a:t>
            </a:r>
          </a:p>
          <a:p>
            <a:pPr marL="0" indent="0">
              <a:buNone/>
            </a:pPr>
            <a:r>
              <a:rPr lang="en-US" dirty="0"/>
              <a:t>•	Law enforcer.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Other roles: Resource: roles like a parent or social worker.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A8ABB2-45A7-442A-B92A-68E273B76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2515382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351"/>
            <a:ext cx="9178925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7" name="AutoShape 9"/>
          <p:cNvSpPr>
            <a:spLocks noChangeArrowheads="1"/>
          </p:cNvSpPr>
          <p:nvPr/>
        </p:nvSpPr>
        <p:spPr bwMode="auto">
          <a:xfrm>
            <a:off x="3786188" y="1395413"/>
            <a:ext cx="5287963" cy="4057651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3D31FD">
                  <a:alpha val="0"/>
                </a:srgbClr>
              </a:gs>
              <a:gs pos="100000">
                <a:srgbClr val="1C1775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u="sng">
              <a:solidFill>
                <a:srgbClr val="FC112C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u="sng">
              <a:solidFill>
                <a:srgbClr val="FC112C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u="sng">
              <a:solidFill>
                <a:srgbClr val="FC112C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u="sng">
              <a:solidFill>
                <a:srgbClr val="FC112C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u="sng">
              <a:solidFill>
                <a:srgbClr val="FC112C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b="1" u="sng">
              <a:solidFill>
                <a:srgbClr val="FC112C"/>
              </a:solidFill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 rot="3405565">
            <a:off x="6436607" y="2746702"/>
            <a:ext cx="27398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891" indent="-342891" algn="ctr" defTabSz="914377" fontAlgn="base"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  <a:defRPr/>
            </a:pPr>
            <a:r>
              <a:rPr lang="en-US" sz="2800" b="1" u="sng" kern="0" dirty="0">
                <a:solidFill>
                  <a:srgbClr val="FC112C"/>
                </a:solidFill>
                <a:latin typeface="Tahoma" panose="020B0604030504040204" pitchFamily="34" charset="0"/>
                <a:cs typeface="Arial" charset="0"/>
              </a:rPr>
              <a:t>Teacher (LRE)</a:t>
            </a:r>
          </a:p>
        </p:txBody>
      </p:sp>
      <p:sp>
        <p:nvSpPr>
          <p:cNvPr id="3" name="Rectangle 2"/>
          <p:cNvSpPr/>
          <p:nvPr/>
        </p:nvSpPr>
        <p:spPr>
          <a:xfrm rot="18207866">
            <a:off x="3235785" y="2899102"/>
            <a:ext cx="34836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891" indent="-342891" algn="ctr" defTabSz="914377" fontAlgn="base"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  <a:defRPr/>
            </a:pPr>
            <a:r>
              <a:rPr lang="en-US" sz="2800" b="1" u="sng" kern="0" dirty="0">
                <a:solidFill>
                  <a:srgbClr val="FC112C"/>
                </a:solidFill>
                <a:latin typeface="Tahoma" panose="020B0604030504040204" pitchFamily="34" charset="0"/>
                <a:cs typeface="Arial" charset="0"/>
              </a:rPr>
              <a:t>Counselor/Mentor</a:t>
            </a:r>
          </a:p>
        </p:txBody>
      </p:sp>
      <p:sp>
        <p:nvSpPr>
          <p:cNvPr id="93190" name="Rectangle 2"/>
          <p:cNvSpPr txBox="1">
            <a:spLocks noChangeArrowheads="1"/>
          </p:cNvSpPr>
          <p:nvPr/>
        </p:nvSpPr>
        <p:spPr bwMode="auto">
          <a:xfrm>
            <a:off x="2168526" y="277814"/>
            <a:ext cx="8170863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1" rIns="90488" bIns="44451" anchor="ctr"/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400" b="1">
                <a:solidFill>
                  <a:srgbClr val="000066"/>
                </a:solidFill>
                <a:latin typeface="Tahoma" panose="020B0604030504040204" pitchFamily="34" charset="0"/>
              </a:rPr>
              <a:t>  SRO Triad Concept</a:t>
            </a:r>
          </a:p>
        </p:txBody>
      </p:sp>
      <p:sp>
        <p:nvSpPr>
          <p:cNvPr id="93191" name="Rectangle 6"/>
          <p:cNvSpPr>
            <a:spLocks noChangeArrowheads="1"/>
          </p:cNvSpPr>
          <p:nvPr/>
        </p:nvSpPr>
        <p:spPr bwMode="auto">
          <a:xfrm>
            <a:off x="4036568" y="5462588"/>
            <a:ext cx="46554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572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572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572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572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u="sng">
                <a:solidFill>
                  <a:srgbClr val="FC112C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Law Enforcement Officer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4EDFF2-F6D9-4924-BD67-4090B897B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Prevention Partnerships, Rosiak Associates, LLC</a:t>
            </a:r>
            <a:endParaRPr lang="en-US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9EFEF-21C1-4CA2-91BA-CC1545C91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Roles differ/roles matter: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78749-1129-4A5D-9DE6-7BBC0E808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2204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	</a:t>
            </a:r>
            <a:r>
              <a:rPr lang="en-US" sz="3600" dirty="0"/>
              <a:t>Needs/desires of local community. 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•	Public safety/enforcer—punitive.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•	Educator/counselor--decrease in negative behavior.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818D79-5CC5-454D-8FC2-E0A80DD7B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38168389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E590E-620A-4CE7-B3B5-5A02F1CF0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Challenging issues for SBLE: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916B3-9E60-4959-866D-674B238A1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	School exclusion: </a:t>
            </a:r>
          </a:p>
          <a:p>
            <a:pPr lvl="2"/>
            <a:r>
              <a:rPr lang="en-US" sz="2800" dirty="0"/>
              <a:t>Suspension and expulsion.</a:t>
            </a:r>
          </a:p>
          <a:p>
            <a:pPr lvl="2"/>
            <a:r>
              <a:rPr lang="en-US" sz="2800" dirty="0"/>
              <a:t>Arrest.</a:t>
            </a:r>
          </a:p>
          <a:p>
            <a:pPr marL="914400" lvl="2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dirty="0"/>
              <a:t>•	Disproportionate contact.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Resource question:</a:t>
            </a:r>
          </a:p>
          <a:p>
            <a:pPr lvl="2"/>
            <a:r>
              <a:rPr lang="en-US" sz="2800" dirty="0"/>
              <a:t>Cops or counselors?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7DBD79-9254-4FD3-89C5-82142656D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1520869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4DC69-2F75-4028-B984-A57892F93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Roles for diversion: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529C7-F80E-49C8-B677-C8D020D2F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•	Define roles.</a:t>
            </a:r>
          </a:p>
          <a:p>
            <a:pPr marL="0" indent="0">
              <a:buNone/>
            </a:pPr>
            <a:r>
              <a:rPr lang="en-US" sz="3200" dirty="0"/>
              <a:t>•	Select.</a:t>
            </a:r>
          </a:p>
          <a:p>
            <a:pPr marL="0" indent="0">
              <a:buNone/>
            </a:pPr>
            <a:r>
              <a:rPr lang="en-US" sz="3200" dirty="0"/>
              <a:t>•	Train.</a:t>
            </a:r>
          </a:p>
          <a:p>
            <a:pPr marL="0" indent="0">
              <a:buNone/>
            </a:pPr>
            <a:r>
              <a:rPr lang="en-US" sz="3200" dirty="0"/>
              <a:t>•	Guide by policy.</a:t>
            </a:r>
          </a:p>
          <a:p>
            <a:pPr marL="0" indent="0">
              <a:buNone/>
            </a:pPr>
            <a:r>
              <a:rPr lang="en-US" sz="3200" dirty="0"/>
              <a:t>•	Engage with community.</a:t>
            </a:r>
          </a:p>
          <a:p>
            <a:pPr marL="0" indent="0">
              <a:buNone/>
            </a:pPr>
            <a:r>
              <a:rPr lang="en-US" sz="3200" dirty="0"/>
              <a:t>•	Measurement.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70AD9-AC9D-4F90-8813-2BE4A92A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2077415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B0E5B-A3EF-4A86-9A54-FD97D5544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554163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/>
              <a:t>Research: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0A8C5-BF11-434C-8785-9654C0F22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1514475"/>
            <a:ext cx="10601326" cy="5343525"/>
          </a:xfrm>
        </p:spPr>
        <p:txBody>
          <a:bodyPr>
            <a:normAutofit/>
          </a:bodyPr>
          <a:lstStyle/>
          <a:p>
            <a:r>
              <a:rPr lang="en-US" dirty="0"/>
              <a:t>Studies old/conflicting. Varied interpretations.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Standards uneven. Some poorly done. Lack comparison groups. </a:t>
            </a:r>
          </a:p>
          <a:p>
            <a:endParaRPr lang="en-US" dirty="0"/>
          </a:p>
          <a:p>
            <a:r>
              <a:rPr lang="en-US" dirty="0"/>
              <a:t>Not distinguish school security personnel from full-time, sworn SROs; or differences in roles, selection, training, etc.</a:t>
            </a:r>
          </a:p>
          <a:p>
            <a:endParaRPr lang="en-US" dirty="0"/>
          </a:p>
          <a:p>
            <a:r>
              <a:rPr lang="en-US" dirty="0"/>
              <a:t>Newer research.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BB0A12-E345-464F-BC5D-6F8C3A519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36549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42887-D9B2-4889-A939-3A8E73FA4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941" y="365125"/>
            <a:ext cx="11594237" cy="14636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What is a School Resource Officer (SRO)?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37D67-185A-417A-9412-248BB837D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9216"/>
            <a:ext cx="10515600" cy="379774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“A career law enforcement officer with sworn authority who is deployed by an employing police department or agency in a community-oriented policing assignment to work in collaboration with one or more schools.”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000" i="1" dirty="0"/>
              <a:t>Source: National Association of School Resource Officers (NASRO)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01031C-3B46-46A3-B0AE-18099A89E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3708292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49B31-47BC-4DEF-A53B-D6A9BF774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The goal of SRO programs is to: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132C-B9E2-4416-890D-AB3A1633B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5836"/>
            <a:ext cx="10515600" cy="5184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•	“Provide safe learning environments in our nation’s schools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Provide valuable resources to school staff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Foster a positive relationship with our nation’s youth, and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Develop strategies to resolve problems affecting our youth with 	the goal of protecting every child so they can reach their fullest 	potential.” 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r>
              <a:rPr lang="en-US" sz="2000" i="1" dirty="0"/>
              <a:t>Source: NASRO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A3DB8-E1E9-45A8-AE6D-94C9E11B9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369849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9211F-EDEE-4F6E-B402-D3D822C4B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29" y="365125"/>
            <a:ext cx="1144331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Defining School-based Law Enforcement: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C28DD-B8E1-4C30-81EC-EE106B125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“SBLE” is a broad term that encompasses law enforcement officers working for the safety of students. The term is evolving in the field of policing schools.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SBLE: Term used by NASRO and the COPS Office (U.S. DOJ).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Changing landscape. Some use the term broadly to refer to the many different safety personnel who work in the area of school safety.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B6A3A5-98D6-48B0-AF88-835A7099E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4050169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45379-99F2-4911-A2B2-8CDF033EC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Context of SBLE: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008CB-863D-4491-9EE9-5703CE633D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	Part of school safety mission.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Partner with others.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Should be part of positive school climate.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Diversion.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FBF198-D36D-425F-8A3F-EB6529EC3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2116955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6B57E-626B-4EAC-9029-30B157E38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Variety of SBLE: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B37E4-295C-4CB6-9C0F-8ECAA3CEB5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	SROs.</a:t>
            </a:r>
          </a:p>
          <a:p>
            <a:pPr marL="0" indent="0">
              <a:buNone/>
            </a:pPr>
            <a:r>
              <a:rPr lang="en-US" dirty="0"/>
              <a:t>•	School District Police Departments.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School security.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641C2A-84B3-444E-BC25-78AD5CCD1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2329112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44DD2-635B-4F7C-B86F-199D2E3FE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4645663-791D-4F88-B995-19EDD6D954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6517" y="365125"/>
            <a:ext cx="9206568" cy="6127749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25D1A0-C6D2-4802-8F99-0456EBB45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2042878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C13FB-A611-4BC2-829A-D7D451DE2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Quick facts: SROs and numbers: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F20CE-310B-49A5-84E6-735DCF72F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•	Estimated 20,000 SROs.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About 40% of schools have SROs.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	Most are employed by local police/sheriff’s departments.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707E05-1037-4A88-87C0-DD2CDFF5B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4143754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D8861-04A9-4B60-A70F-7E7278588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473" y="365125"/>
            <a:ext cx="1168301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b="1" dirty="0"/>
              <a:t>History of School-based Law Enforcement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EF2B3-FC9D-40EF-B3F9-5AE55F143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" y="1825625"/>
            <a:ext cx="11172825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1950’s: 	Roots of police officers in schools. Officer Friendly, 				community relations.</a:t>
            </a:r>
          </a:p>
          <a:p>
            <a:pPr marL="0" indent="0">
              <a:buNone/>
            </a:pPr>
            <a:r>
              <a:rPr lang="en-US" dirty="0"/>
              <a:t>1960/70’s: 	Steady expansion.</a:t>
            </a:r>
          </a:p>
          <a:p>
            <a:pPr marL="0" indent="0">
              <a:buNone/>
            </a:pPr>
            <a:r>
              <a:rPr lang="en-US" dirty="0"/>
              <a:t>1980’s: 	Growth related to drug prevention.</a:t>
            </a:r>
          </a:p>
          <a:p>
            <a:pPr marL="0" indent="0">
              <a:buNone/>
            </a:pPr>
            <a:r>
              <a:rPr lang="en-US" dirty="0"/>
              <a:t>1990’s: 	Expansion through COPS Office.</a:t>
            </a:r>
          </a:p>
          <a:p>
            <a:pPr marL="0" indent="0">
              <a:buNone/>
            </a:pPr>
            <a:r>
              <a:rPr lang="en-US" dirty="0"/>
              <a:t>2000’s: 	Continued expansion, critique.</a:t>
            </a:r>
          </a:p>
          <a:p>
            <a:pPr marL="0" indent="0">
              <a:buNone/>
            </a:pPr>
            <a:r>
              <a:rPr lang="en-US" dirty="0"/>
              <a:t>2010’s: 	Increase related to shootings.</a:t>
            </a:r>
          </a:p>
          <a:p>
            <a:pPr marL="0" indent="0">
              <a:buNone/>
            </a:pPr>
            <a:r>
              <a:rPr lang="en-US" dirty="0"/>
              <a:t>Today: 	Proliferation after Parkland massacre.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EC664E-8878-4B3E-8EA1-9AAB9BD5A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Prevention Partnerships, Rosiak Associates, LLC</a:t>
            </a:r>
          </a:p>
        </p:txBody>
      </p:sp>
    </p:spTree>
    <p:extLst>
      <p:ext uri="{BB962C8B-B14F-4D97-AF65-F5344CB8AC3E}">
        <p14:creationId xmlns:p14="http://schemas.microsoft.com/office/powerpoint/2010/main" val="773018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570</Words>
  <Application>Microsoft Office PowerPoint</Application>
  <PresentationFormat>Widescreen</PresentationFormat>
  <Paragraphs>124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Adobe Caslon Pro Bold</vt:lpstr>
      <vt:lpstr>Arial</vt:lpstr>
      <vt:lpstr>Calibri</vt:lpstr>
      <vt:lpstr>Calibri Light</vt:lpstr>
      <vt:lpstr>Tahoma</vt:lpstr>
      <vt:lpstr>Office Theme</vt:lpstr>
      <vt:lpstr>8_Office Theme</vt:lpstr>
      <vt:lpstr>School Security Measures: Roles of School Resource Officers</vt:lpstr>
      <vt:lpstr>What is a School Resource Officer (SRO)?  </vt:lpstr>
      <vt:lpstr>The goal of SRO programs is to: </vt:lpstr>
      <vt:lpstr>Defining School-based Law Enforcement: </vt:lpstr>
      <vt:lpstr>Context of SBLE: </vt:lpstr>
      <vt:lpstr>Variety of SBLE: </vt:lpstr>
      <vt:lpstr>PowerPoint Presentation</vt:lpstr>
      <vt:lpstr>Quick facts: SROs and numbers: </vt:lpstr>
      <vt:lpstr>History of School-based Law Enforcement </vt:lpstr>
      <vt:lpstr>Roles: traditional triad: </vt:lpstr>
      <vt:lpstr>PowerPoint Presentation</vt:lpstr>
      <vt:lpstr>Roles differ/roles matter: </vt:lpstr>
      <vt:lpstr>Challenging issues for SBLE: </vt:lpstr>
      <vt:lpstr>Roles for diversion:  </vt:lpstr>
      <vt:lpstr>Research: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Security Measures: Roles of School Resource Officers</dc:title>
  <dc:creator>John Rosiak</dc:creator>
  <cp:lastModifiedBy>John Rosiak</cp:lastModifiedBy>
  <cp:revision>12</cp:revision>
  <dcterms:created xsi:type="dcterms:W3CDTF">2018-09-29T14:14:37Z</dcterms:created>
  <dcterms:modified xsi:type="dcterms:W3CDTF">2018-10-01T17:53:08Z</dcterms:modified>
</cp:coreProperties>
</file>